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1" r:id="rId2"/>
  </p:sldMasterIdLst>
  <p:notesMasterIdLst>
    <p:notesMasterId r:id="rId39"/>
  </p:notesMasterIdLst>
  <p:handoutMasterIdLst>
    <p:handoutMasterId r:id="rId40"/>
  </p:handoutMasterIdLst>
  <p:sldIdLst>
    <p:sldId id="256" r:id="rId3"/>
    <p:sldId id="323" r:id="rId4"/>
    <p:sldId id="427" r:id="rId5"/>
    <p:sldId id="428" r:id="rId6"/>
    <p:sldId id="429" r:id="rId7"/>
    <p:sldId id="436" r:id="rId8"/>
    <p:sldId id="437" r:id="rId9"/>
    <p:sldId id="438" r:id="rId10"/>
    <p:sldId id="451" r:id="rId11"/>
    <p:sldId id="439" r:id="rId12"/>
    <p:sldId id="440" r:id="rId13"/>
    <p:sldId id="392" r:id="rId14"/>
    <p:sldId id="413" r:id="rId15"/>
    <p:sldId id="414" r:id="rId16"/>
    <p:sldId id="433" r:id="rId17"/>
    <p:sldId id="450" r:id="rId18"/>
    <p:sldId id="394" r:id="rId19"/>
    <p:sldId id="443" r:id="rId20"/>
    <p:sldId id="442" r:id="rId21"/>
    <p:sldId id="444" r:id="rId22"/>
    <p:sldId id="395" r:id="rId23"/>
    <p:sldId id="431" r:id="rId24"/>
    <p:sldId id="432" r:id="rId25"/>
    <p:sldId id="445" r:id="rId26"/>
    <p:sldId id="446" r:id="rId27"/>
    <p:sldId id="447" r:id="rId28"/>
    <p:sldId id="448" r:id="rId29"/>
    <p:sldId id="449" r:id="rId30"/>
    <p:sldId id="398" r:id="rId31"/>
    <p:sldId id="456" r:id="rId32"/>
    <p:sldId id="397" r:id="rId33"/>
    <p:sldId id="441" r:id="rId34"/>
    <p:sldId id="452" r:id="rId35"/>
    <p:sldId id="453" r:id="rId36"/>
    <p:sldId id="454" r:id="rId37"/>
    <p:sldId id="457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C"/>
    <a:srgbClr val="000099"/>
    <a:srgbClr val="913800"/>
    <a:srgbClr val="F9E1CF"/>
    <a:srgbClr val="FAF8F8"/>
    <a:srgbClr val="FFCC99"/>
    <a:srgbClr val="CC66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4576" autoAdjust="0"/>
  </p:normalViewPr>
  <p:slideViewPr>
    <p:cSldViewPr snapToGrid="0">
      <p:cViewPr varScale="1">
        <p:scale>
          <a:sx n="100" d="100"/>
          <a:sy n="100" d="100"/>
        </p:scale>
        <p:origin x="-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BFD97BA5-677D-4F0B-8AAC-13B69783F496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34AE3B87-9E0C-4AD1-95C8-238097BB0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BDD48B8D-7A46-4848-AB5C-E5D3234A4F3A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2BF7C0FB-8EB6-4727-9EF5-1751BA142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A253F67A-B80B-4B7F-819D-AA79F556DAA4}" type="slidenum">
              <a:rPr lang="en-US" smtClean="0"/>
              <a:pPr defTabSz="923925"/>
              <a:t>1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42D1-FA18-468D-884B-DE3E0ED73E7B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6BB99-A1FF-4502-8A5B-6EC73C6E2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DBF3-4090-49CA-B8CA-1E3E9D513B2E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09519-A0C4-4DDB-9C95-338490852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1090613"/>
            <a:ext cx="2057400" cy="412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63" y="1090613"/>
            <a:ext cx="6019800" cy="412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BB126-ECAC-4E37-8412-840AEF35785C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4FA8-8A5E-4684-8615-9A5BD2970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0906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9DB4-874F-4EC2-953F-5F48534A7B15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0993-1AFB-41C4-BE3D-680F85852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7BED-30A2-451C-9901-0E3FE87CB77F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7064-7D1F-4BFC-AEC1-7C9CCF8E3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25ECB-5248-4714-ADCA-1EBDE266C717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EC56-A5AC-4A23-B47D-31695BAFB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6B6B-79FA-4D74-9E89-9219DB54E24B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FB20-3AC7-40AA-9258-45E2C63E7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9A5F-7713-4079-B0FD-204812633762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A7F9-62A2-4ADB-9E9D-441E5FAA8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6B89-2BF6-4203-94EB-9D3AF81FDB70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70F4-92BF-46A6-9B64-7EF9C8974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86C2-18D0-44D2-A69D-1B62F86AFAB2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576C1-3846-4C00-95AF-0A415C8ED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C46E-3DE8-498B-884F-DAC328265C39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70EE-68C6-43DE-B98C-68818D4E7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63E6-359C-41E8-8DFE-53F949B24DBB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58292-0497-4957-8061-69FCAAD41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0700-AAAF-4AD1-AE74-B892FA7331C1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48310-3D4D-44D4-8176-64C8C9497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41FF-7D54-42AC-AC72-6DF5A202265E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4F2A8-00AC-40CF-9BA1-3693610AB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1CB0-EB0F-4869-9D54-AB2300A54E8B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17BF-821B-400C-BFB1-7318E86A1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1D7A-A7D7-4FB9-91CC-C44E4F1C5610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701F-5E6C-4D8A-BFE3-906317350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410D-704F-4576-8882-9EE17B3585C2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6F4D-F337-4E33-807B-5CF5E2FF6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C39C-3AD6-4E8B-A42F-23EC6E9D6267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08B6-3862-48E7-988D-DBA79BCF0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F657-46AF-4F46-9322-32D12B7687AF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2014-98F8-45DE-A0AF-D731A7403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9E0A-4542-4CE3-A473-0C09051D4B96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2D6E-F60E-486C-8476-BACC2A05A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F05E-1145-49DD-8878-59BEBDEDA24F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FE7A0-F414-4737-A05A-50893A476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89AE-2475-48F5-94F6-4CAA661C3B6C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7ED3-7A93-425C-ADE3-A87B1EA07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AD72F-7BF9-4A07-AFF8-A7E609807CE9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A2C2-CBC3-42FD-939A-FF28D3BB7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1090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2514600"/>
            <a:ext cx="82296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CB9FF6B-16FF-4F85-B459-85AD984305AB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216974-E8D5-46E4-9F33-C20FB2A10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68" r:id="rId9"/>
    <p:sldLayoutId id="2147483767" r:id="rId10"/>
    <p:sldLayoutId id="2147483766" r:id="rId11"/>
    <p:sldLayoutId id="21474837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434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999D5DE-016F-4A3B-96A8-5D3982C1AA7C}" type="datetime1">
              <a:rPr lang="en-US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D08FAF-1BD5-4D64-936E-9CDD56515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34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4" r:id="rId2"/>
    <p:sldLayoutId id="2147483786" r:id="rId3"/>
    <p:sldLayoutId id="2147483783" r:id="rId4"/>
    <p:sldLayoutId id="2147483782" r:id="rId5"/>
    <p:sldLayoutId id="2147483781" r:id="rId6"/>
    <p:sldLayoutId id="2147483780" r:id="rId7"/>
    <p:sldLayoutId id="2147483779" r:id="rId8"/>
    <p:sldLayoutId id="2147483787" r:id="rId9"/>
    <p:sldLayoutId id="2147483778" r:id="rId10"/>
    <p:sldLayoutId id="214748377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1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2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Excel_Worksheet3.xls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oversight.house.gov/images/stories/Markups/Amendments/ISSA_043_xml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54025" y="2673350"/>
            <a:ext cx="8283575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TASSCUBO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Accounting Principles Committee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Summer Meeting</a:t>
            </a:r>
            <a:r>
              <a:rPr lang="en-US" sz="3600" b="0" dirty="0" smtClean="0">
                <a:solidFill>
                  <a:schemeClr val="tx1"/>
                </a:solidFill>
              </a:rPr>
              <a:t/>
            </a:r>
            <a:br>
              <a:rPr lang="en-US" sz="3600" b="0" dirty="0" smtClean="0">
                <a:solidFill>
                  <a:schemeClr val="tx1"/>
                </a:solidFill>
              </a:rPr>
            </a:br>
            <a:r>
              <a:rPr lang="en-US" sz="3600" b="0" dirty="0" smtClean="0">
                <a:solidFill>
                  <a:schemeClr val="tx1"/>
                </a:solidFill>
              </a:rPr>
              <a:t>July 25, 2011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8F764-BC51-4614-B882-EECA92E33DD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Advisory Draft-VUCS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“VUCS should be treated differently from committed effort and should not be included in the organized research base for computing the F&amp;A rate or reflected in any allocation of F&amp;A costs”</a:t>
            </a:r>
          </a:p>
          <a:p>
            <a:endParaRPr lang="en-US" smtClean="0"/>
          </a:p>
          <a:p>
            <a:r>
              <a:rPr lang="en-US" smtClean="0"/>
              <a:t>OMB Guidance did not dictate VUCS treatment for classification of functional expenses in Financial Statements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92667-15F2-4474-8C1B-2FA6F9BE6C6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Advisory Draft-VUCS</a:t>
            </a:r>
          </a:p>
        </p:txBody>
      </p:sp>
      <p:sp>
        <p:nvSpPr>
          <p:cNvPr id="1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Guidance is still in draft form: “Functional expense reporting should not be driven solely by budget allocations, but rather by the actual amounts spent on a particular function”</a:t>
            </a:r>
          </a:p>
          <a:p>
            <a:endParaRPr lang="en-US" smtClean="0"/>
          </a:p>
          <a:p>
            <a:r>
              <a:rPr lang="en-US" smtClean="0"/>
              <a:t>To the extent that VUCS can be associated with a specific institutional research objective, it should be included in the functional expense category of research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19F89-BC38-4569-8E7D-BA71C8C6661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114800" y="3759200"/>
          <a:ext cx="914400" cy="771525"/>
        </p:xfrm>
        <a:graphic>
          <a:graphicData uri="http://schemas.openxmlformats.org/presentationml/2006/ole">
            <p:oleObj spid="_x0000_s1034" name="Document" showAsIcon="1" r:id="rId4" imgW="914400" imgH="7715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SAM Restricted Research Reporting Guidelines</a:t>
            </a:r>
            <a:endParaRPr lang="en-US" dirty="0"/>
          </a:p>
        </p:txBody>
      </p:sp>
      <p:sp>
        <p:nvSpPr>
          <p:cNvPr id="57346" name="Subtitle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AF3A-E476-4F56-9CC2-51F67C90891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 – Review 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Standards and Accounting Methods for Reporting Restricted Research Expenditures (SAM) was issued by the THECB in 2005</a:t>
            </a:r>
          </a:p>
          <a:p>
            <a:r>
              <a:rPr lang="en-US" smtClean="0"/>
              <a:t>Sets standards and accounting for reporting restricted research</a:t>
            </a:r>
          </a:p>
          <a:p>
            <a:r>
              <a:rPr lang="en-US" smtClean="0"/>
              <a:t>Defines the concept of “restricted research”</a:t>
            </a:r>
          </a:p>
          <a:p>
            <a:r>
              <a:rPr lang="en-US" smtClean="0"/>
              <a:t>Definition excludes Indirect Cost Recovery funded expenditures from consideration in “restricted research”, although IDC can be reported in the research survey for total research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81DC6-0993-4CBA-A694-EF4FAAD7F14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 – Advisory Committee</a:t>
            </a:r>
          </a:p>
        </p:txBody>
      </p:sp>
      <p:sp>
        <p:nvSpPr>
          <p:cNvPr id="20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Advisory Committee on Revision to SAM met on February 10</a:t>
            </a:r>
            <a:r>
              <a:rPr lang="en-US" baseline="30000" smtClean="0"/>
              <a:t>th</a:t>
            </a:r>
            <a:endParaRPr lang="en-US" smtClean="0"/>
          </a:p>
          <a:p>
            <a:r>
              <a:rPr lang="en-US" smtClean="0"/>
              <a:t>Editorial changes were proposed to SAM to add clarity</a:t>
            </a:r>
          </a:p>
          <a:p>
            <a:r>
              <a:rPr lang="en-US" smtClean="0"/>
              <a:t>To add further clarity, SAM for Reporting Restricted Research Expenditures for the Research Development Fund was issued after May 24, 2011</a:t>
            </a:r>
          </a:p>
          <a:p>
            <a:r>
              <a:rPr lang="en-US" smtClean="0"/>
              <a:t>Guidance in this is very similar to original SAM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42354-3760-4EF2-B4C7-D1F96C69361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094163" y="5332413"/>
          <a:ext cx="914400" cy="771525"/>
        </p:xfrm>
        <a:graphic>
          <a:graphicData uri="http://schemas.openxmlformats.org/presentationml/2006/ole">
            <p:oleObj spid="_x0000_s2055" name="Acrobat Document" showAsIcon="1" r:id="rId4" imgW="914400" imgH="771525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 – Advisory Committee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Threshold for SAM for RDF is $250,000</a:t>
            </a:r>
          </a:p>
          <a:p>
            <a:r>
              <a:rPr lang="en-US" smtClean="0"/>
              <a:t>Revisions were made again on July 11, 2011, and will be available for public comment on or about July 29, 2011</a:t>
            </a:r>
          </a:p>
          <a:p>
            <a:r>
              <a:rPr lang="en-US" smtClean="0"/>
              <a:t>Gives clear definition of restricted research as it relates to RDF:  “</a:t>
            </a:r>
            <a:r>
              <a:rPr lang="en-US" u="sng" smtClean="0"/>
              <a:t>Only selected state appropriated grant programs having a competitive award process may be considered restricted research (See Appendix A). State appropriations directly to institutions through formula or special item funding do not qualify as restricted research.”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EFEEA-8B50-45A3-92E4-6F41318566A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 – Advisory Committee</a:t>
            </a:r>
          </a:p>
        </p:txBody>
      </p:sp>
      <p:sp>
        <p:nvSpPr>
          <p:cNvPr id="522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draft that will be posted in late July: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F2677-DB01-4D41-9DD0-540F2554177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52230" name="Document" showAsIcon="1" r:id="rId4" imgW="914400" imgH="7715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3% Withholding Requirement – IRC 3402(t)</a:t>
            </a:r>
            <a:endParaRPr/>
          </a:p>
        </p:txBody>
      </p:sp>
      <p:sp>
        <p:nvSpPr>
          <p:cNvPr id="53250" name="Text Placeholder 5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67D24-43E4-4055-ABA1-D71201ECEE9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IRC 3402(t)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smtClean="0"/>
              <a:t>Applicable to Governmental Entities</a:t>
            </a:r>
          </a:p>
          <a:p>
            <a:pPr lvl="1"/>
            <a:r>
              <a:rPr lang="en-US" sz="2600" smtClean="0"/>
              <a:t>Exclusion for entities – less than $100 million in payments for goods and services</a:t>
            </a:r>
          </a:p>
          <a:p>
            <a:pPr lvl="1"/>
            <a:r>
              <a:rPr lang="en-US" sz="2600" smtClean="0"/>
              <a:t>Originally effective January 1, 2011</a:t>
            </a:r>
          </a:p>
          <a:p>
            <a:pPr lvl="1"/>
            <a:r>
              <a:rPr lang="en-US" sz="2600" smtClean="0"/>
              <a:t>Now set for January 1, 2013</a:t>
            </a:r>
          </a:p>
          <a:p>
            <a:pPr lvl="1"/>
            <a:r>
              <a:rPr lang="en-US" sz="2600" smtClean="0"/>
              <a:t>Affects all payments for goods &amp; services</a:t>
            </a:r>
          </a:p>
          <a:p>
            <a:pPr lvl="1"/>
            <a:r>
              <a:rPr lang="en-US" sz="2600" smtClean="0"/>
              <a:t>Applies to individuals, trusts, estates, partnerships, associations, companies, or corporations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B46F9-C1AB-4299-B89F-2C7A2DAFB82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IRC 3402(t)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smtClean="0"/>
              <a:t>Does not apply to other non-profit and governmental entities</a:t>
            </a:r>
          </a:p>
          <a:p>
            <a:pPr lvl="1"/>
            <a:r>
              <a:rPr lang="en-US" sz="2600" smtClean="0"/>
              <a:t>Real property transactions are exempted, construction costs are not</a:t>
            </a:r>
          </a:p>
          <a:p>
            <a:pPr lvl="1"/>
            <a:r>
              <a:rPr lang="en-US" sz="2600" smtClean="0"/>
              <a:t>All transactions over $10,000</a:t>
            </a:r>
          </a:p>
          <a:p>
            <a:pPr lvl="1"/>
            <a:r>
              <a:rPr lang="en-US" sz="2600" smtClean="0"/>
              <a:t>Credit Card Transactions</a:t>
            </a:r>
          </a:p>
          <a:p>
            <a:pPr lvl="1"/>
            <a:r>
              <a:rPr lang="en-US" sz="2600" smtClean="0"/>
              <a:t>Some exemptions for pass through entities</a:t>
            </a:r>
          </a:p>
          <a:p>
            <a:pPr lvl="1"/>
            <a:r>
              <a:rPr lang="en-US" sz="2600" smtClean="0"/>
              <a:t>Withheld amounts are to be reported on Form 945</a:t>
            </a:r>
          </a:p>
          <a:p>
            <a:pPr lvl="1"/>
            <a:r>
              <a:rPr lang="en-US" sz="2600" smtClean="0"/>
              <a:t>Report to recipients on 1099-M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96885-480F-4250-A1BB-B9AF52316B6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44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150" y="854075"/>
            <a:ext cx="7419975" cy="5494338"/>
          </a:xfrm>
        </p:spPr>
        <p:txBody>
          <a:bodyPr>
            <a:noAutofit/>
          </a:bodyPr>
          <a:lstStyle/>
          <a:p>
            <a:pPr marR="0" algn="l">
              <a:tabLst>
                <a:tab pos="509588" algn="l"/>
              </a:tabLst>
            </a:pPr>
            <a:r>
              <a:rPr lang="en-US" sz="2400" smtClean="0"/>
              <a:t>1.	Welcome and Introductions 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2.	H.R. 2146 – ARRA Type Reporting to all Federal 	Awards	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3.	Advisory Draft – Voluntary Uncommitted Cost Sharing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4.	SAM Restricted Research Reporting Guidelines – 	Anthony Turrietta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5.	3 Percent Withholding Requirement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6.	SEFA Checklist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7.	GASB Update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8.	NACUBO APC Update</a:t>
            </a:r>
          </a:p>
          <a:p>
            <a:pPr marR="0" algn="l">
              <a:tabLst>
                <a:tab pos="509588" algn="l"/>
              </a:tabLst>
            </a:pPr>
            <a:r>
              <a:rPr lang="en-US" sz="2400" smtClean="0"/>
              <a:t>9.	Other Issues</a:t>
            </a:r>
          </a:p>
          <a:p>
            <a:pPr marR="0">
              <a:lnSpc>
                <a:spcPct val="150000"/>
              </a:lnSpc>
              <a:tabLst>
                <a:tab pos="509588" algn="l"/>
              </a:tabLst>
            </a:pPr>
            <a:endParaRPr lang="en-US" sz="2800" smtClean="0"/>
          </a:p>
          <a:p>
            <a:pPr marR="0">
              <a:lnSpc>
                <a:spcPct val="150000"/>
              </a:lnSpc>
              <a:tabLst>
                <a:tab pos="509588" algn="l"/>
              </a:tabLst>
            </a:pPr>
            <a:r>
              <a:rPr lang="en-US" sz="2800" smtClean="0"/>
              <a:t> </a:t>
            </a:r>
            <a:r>
              <a:rPr lang="en-US" sz="2400" smtClean="0">
                <a:latin typeface="Garamond" pitchFamily="18" charset="0"/>
              </a:rPr>
              <a:t> </a:t>
            </a:r>
          </a:p>
          <a:p>
            <a:pPr marR="0">
              <a:tabLst>
                <a:tab pos="509588" algn="l"/>
              </a:tabLst>
            </a:pPr>
            <a:r>
              <a:rPr lang="en-US" sz="2400" smtClean="0"/>
              <a:t> </a:t>
            </a:r>
          </a:p>
          <a:p>
            <a:pPr marR="0" algn="l">
              <a:buFont typeface="Wingdings 2" pitchFamily="18" charset="2"/>
              <a:buAutoNum type="romanUcPeriod"/>
              <a:tabLst>
                <a:tab pos="509588" algn="l"/>
              </a:tabLst>
            </a:pPr>
            <a:endParaRPr lang="en-US" sz="2400" b="1" smtClean="0">
              <a:solidFill>
                <a:srgbClr val="00008C"/>
              </a:solidFill>
              <a:latin typeface="Calibri" pitchFamily="34" charset="0"/>
            </a:endParaRPr>
          </a:p>
          <a:p>
            <a:pPr marR="0" algn="l">
              <a:buFont typeface="Wingdings 2" pitchFamily="18" charset="2"/>
              <a:buAutoNum type="romanUcPeriod"/>
              <a:tabLst>
                <a:tab pos="509588" algn="l"/>
              </a:tabLst>
            </a:pPr>
            <a:endParaRPr lang="en-US" sz="2400" smtClean="0">
              <a:solidFill>
                <a:srgbClr val="00008C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EFD0F-96E7-40EF-AAC9-44663152E39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IRC 3402(t)</a:t>
            </a:r>
          </a:p>
        </p:txBody>
      </p:sp>
      <p:sp>
        <p:nvSpPr>
          <p:cNvPr id="430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complete copy of regulation and exceptions: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7B9A3-E1A3-45FA-8829-629F381DCA4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43014" name="Acrobat Document" showAsIcon="1" r:id="rId4" imgW="914400" imgH="771525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6336" y="774441"/>
            <a:ext cx="7772400" cy="223132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SEFA Checklist</a:t>
            </a:r>
            <a:endParaRPr/>
          </a:p>
        </p:txBody>
      </p:sp>
      <p:sp>
        <p:nvSpPr>
          <p:cNvPr id="58370" name="Text Placeholder 5"/>
          <p:cNvSpPr>
            <a:spLocks noGrp="1"/>
          </p:cNvSpPr>
          <p:nvPr>
            <p:ph type="body" idx="1"/>
          </p:nvPr>
        </p:nvSpPr>
        <p:spPr>
          <a:xfrm>
            <a:off x="530225" y="3238500"/>
            <a:ext cx="7772400" cy="976313"/>
          </a:xfrm>
        </p:spPr>
        <p:txBody>
          <a:bodyPr/>
          <a:lstStyle/>
          <a:p>
            <a:pPr algn="ctr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D0364-AF83-421B-8232-E3825A22C6D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SEFA Checklist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1" indent="-285750" fontAlgn="auto">
              <a:spcAft>
                <a:spcPts val="0"/>
              </a:spcAft>
              <a:buFont typeface="Wingdings 2"/>
              <a:buChar char=""/>
              <a:tabLst>
                <a:tab pos="58738" algn="l"/>
              </a:tabLst>
              <a:defRPr/>
            </a:pPr>
            <a:r>
              <a:rPr lang="en-US" sz="2800" dirty="0" smtClean="0"/>
              <a:t>PY Audit finding, 10-555-26, </a:t>
            </a:r>
            <a:r>
              <a:rPr lang="en-US" sz="2800" b="1" dirty="0" smtClean="0"/>
              <a:t>Agencies and Higher Education Institutions Should Strengthen Their Reviews of Their Schedules of Expenditures of Federal Awards, </a:t>
            </a:r>
            <a:r>
              <a:rPr lang="en-US" sz="2800" dirty="0" smtClean="0"/>
              <a:t>was related to 17 institutions of Higher Ed</a:t>
            </a:r>
          </a:p>
          <a:p>
            <a:pPr marL="285750" lvl="1" indent="-285750" fontAlgn="auto">
              <a:spcAft>
                <a:spcPts val="0"/>
              </a:spcAft>
              <a:buFont typeface="Wingdings 2"/>
              <a:buChar char=""/>
              <a:tabLst>
                <a:tab pos="58738" algn="l"/>
              </a:tabLst>
              <a:defRPr/>
            </a:pPr>
            <a:r>
              <a:rPr lang="en-US" sz="2800" dirty="0" smtClean="0"/>
              <a:t>Deficiencies related to SEFA</a:t>
            </a:r>
          </a:p>
          <a:p>
            <a:pPr marL="285750" lvl="1" indent="-285750" fontAlgn="auto">
              <a:spcAft>
                <a:spcPts val="0"/>
              </a:spcAft>
              <a:buFont typeface="Wingdings 2"/>
              <a:buChar char=""/>
              <a:tabLst>
                <a:tab pos="58738" algn="l"/>
              </a:tabLst>
              <a:defRPr/>
            </a:pPr>
            <a:r>
              <a:rPr lang="en-US" sz="2800" dirty="0" smtClean="0"/>
              <a:t>In order to prevent this, a checklist was created</a:t>
            </a:r>
          </a:p>
          <a:p>
            <a:pPr marL="285750" lvl="1" indent="-285750" fontAlgn="auto">
              <a:spcAft>
                <a:spcPts val="0"/>
              </a:spcAft>
              <a:buFont typeface="Wingdings 2"/>
              <a:buChar char=""/>
              <a:tabLst>
                <a:tab pos="58738" algn="l"/>
              </a:tabLst>
              <a:defRPr/>
            </a:pPr>
            <a:r>
              <a:rPr lang="en-US" sz="2800" dirty="0" smtClean="0"/>
              <a:t>Points taken from State Comptroller website – Reporting Requirements for Annual Financial Report of State Agencies and Universities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E6BC1-D87D-4D10-A59B-83606E5DB01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SEFA Checklist</a:t>
            </a:r>
          </a:p>
        </p:txBody>
      </p:sp>
      <p:sp>
        <p:nvSpPr>
          <p:cNvPr id="419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Created checklist does not include all areas on CPA website - only those applicable to Universities</a:t>
            </a:r>
          </a:p>
          <a:p>
            <a:r>
              <a:rPr lang="en-US" smtClean="0"/>
              <a:t>Can be modified to institution needs</a:t>
            </a:r>
          </a:p>
          <a:p>
            <a:r>
              <a:rPr lang="en-US" smtClean="0"/>
              <a:t>https://fmx.cpa.state.tx.us/fmx/pubs/afrrptreq/sefa/index.php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F0CC0-DAF1-49E1-B665-ABE6152E39BD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995738" y="4354513"/>
          <a:ext cx="914400" cy="771525"/>
        </p:xfrm>
        <a:graphic>
          <a:graphicData uri="http://schemas.openxmlformats.org/presentationml/2006/ole">
            <p:oleObj spid="_x0000_s41990" name="Worksheet" showAsIcon="1" r:id="rId4" imgW="914400" imgH="7715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GASB Update</a:t>
            </a:r>
            <a:endParaRPr lang="en-US" dirty="0"/>
          </a:p>
        </p:txBody>
      </p:sp>
      <p:sp>
        <p:nvSpPr>
          <p:cNvPr id="6246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90EED-7B92-48BE-BEA0-FCC732ACC45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59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Financial Instruments Omnibus</a:t>
            </a:r>
          </a:p>
          <a:p>
            <a:r>
              <a:rPr lang="en-US" smtClean="0"/>
              <a:t>Effective FYE June 30, 2011</a:t>
            </a:r>
          </a:p>
          <a:p>
            <a:r>
              <a:rPr lang="en-US" smtClean="0"/>
              <a:t>Clarifies Statements 31 and 40, and amends 53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18FE9-218F-4508-9261-8A49C255C34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Accounting and Financial Reporting for Service Concession Arrangements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Effective for FYE June 30, 2013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SCAs are a type of public-private or public-public partnership, including service arrangements and management arrangements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SCAs are also a type of lease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Certain criteria have to be met to meet scope of statement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Statement deals with revenue and liability recognition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7168E-339B-4676-ABFB-6CE8702C079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61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Financial Reporting Entity: Omnibus</a:t>
            </a:r>
          </a:p>
          <a:p>
            <a:r>
              <a:rPr lang="en-US" smtClean="0"/>
              <a:t>Effective FYE August 31, 2013</a:t>
            </a:r>
          </a:p>
          <a:p>
            <a:r>
              <a:rPr lang="en-US" smtClean="0"/>
              <a:t>Updates inclusion data from Statement 14 for component units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C1C47-6F98-48D0-A221-51599ECA2DD6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62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Codification of Pre-November 30, 1989 FASB and AICPA Guidance</a:t>
            </a:r>
          </a:p>
          <a:p>
            <a:r>
              <a:rPr lang="en-US" smtClean="0"/>
              <a:t>Effective for FYE August 31, 2013</a:t>
            </a:r>
          </a:p>
          <a:p>
            <a:r>
              <a:rPr lang="en-US" smtClean="0"/>
              <a:t>Supersedes Statements 20 and 29</a:t>
            </a:r>
          </a:p>
          <a:p>
            <a:r>
              <a:rPr lang="en-US" smtClean="0"/>
              <a:t>Earlier application is encouraged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184ED-2A51-46CF-9A35-6D09C44C06CC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Other Issues</a:t>
            </a:r>
            <a:endParaRPr/>
          </a:p>
        </p:txBody>
      </p:sp>
      <p:sp>
        <p:nvSpPr>
          <p:cNvPr id="67586" name="Text Placeholder 5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8562-2098-44E3-9217-033A5AEC27E1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H.R. 2146 – ARRA Type Reporting for All Federal Awards</a:t>
            </a:r>
            <a:endParaRPr lang="en-US" dirty="0"/>
          </a:p>
        </p:txBody>
      </p:sp>
      <p:sp>
        <p:nvSpPr>
          <p:cNvPr id="3174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E94E-8624-4797-9404-3C441F8FABD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Issues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CPA adopted TASSCUBO guidance on tuition discount reporting</a:t>
            </a:r>
          </a:p>
          <a:p>
            <a:r>
              <a:rPr lang="en-US" smtClean="0"/>
              <a:t>Will increase consistency and comparability of this financial reporting element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F396E-5A95-4AF9-A0FA-688758F72702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NACUBO APC Update</a:t>
            </a:r>
            <a:endParaRPr/>
          </a:p>
        </p:txBody>
      </p:sp>
      <p:sp>
        <p:nvSpPr>
          <p:cNvPr id="69634" name="Text Placeholder 5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/>
            <a:r>
              <a:rPr lang="en-US" smtClean="0"/>
              <a:t>J. Carlos Hernandez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E5D00-B65F-4B2B-B7B7-623533EB096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APC Mission and Members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Accounting guidance and advocacy</a:t>
            </a:r>
          </a:p>
          <a:p>
            <a:endParaRPr lang="en-US" smtClean="0"/>
          </a:p>
          <a:p>
            <a:r>
              <a:rPr lang="en-US" smtClean="0"/>
              <a:t>APC members are your colleagues</a:t>
            </a:r>
          </a:p>
          <a:p>
            <a:endParaRPr lang="en-US" smtClean="0"/>
          </a:p>
          <a:p>
            <a:r>
              <a:rPr lang="en-US" smtClean="0"/>
              <a:t>Council appointments typically do not exceed 5 years</a:t>
            </a:r>
          </a:p>
          <a:p>
            <a:endParaRPr lang="en-US" smtClean="0"/>
          </a:p>
          <a:p>
            <a:r>
              <a:rPr lang="en-US" smtClean="0"/>
              <a:t>APC’s principal charge is to inform and advise NACUBO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E00E6-2C75-4052-BB62-D37877E4B0DF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Bi-annual meeting with GASB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APC provided information concerning: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Alternative SRECNA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Endowments held by public institutions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Treatment of PELL grants</a:t>
            </a: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84632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GASB provided information on: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Pension project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Deferred inflows and outflows of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4764B-9FBC-4F18-B3B1-D8AD849169D6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Reporting Changes/Concerns</a:t>
            </a:r>
            <a:br>
              <a:rPr lang="en-US" dirty="0" smtClean="0"/>
            </a:br>
            <a:r>
              <a:rPr lang="en-US" dirty="0" smtClean="0"/>
              <a:t>GASB</a:t>
            </a:r>
            <a:endParaRPr lang="en-US" dirty="0"/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NACUBO Comment Letters:</a:t>
            </a:r>
          </a:p>
          <a:p>
            <a:r>
              <a:rPr lang="en-US" smtClean="0"/>
              <a:t>Service concession arrangements (60)</a:t>
            </a:r>
          </a:p>
          <a:p>
            <a:r>
              <a:rPr lang="en-US" smtClean="0"/>
              <a:t>The financial reporting entity (61)</a:t>
            </a:r>
          </a:p>
          <a:p>
            <a:r>
              <a:rPr lang="en-US" smtClean="0"/>
              <a:t>Deferred inflows and outflows of resources (63)</a:t>
            </a:r>
          </a:p>
          <a:p>
            <a:r>
              <a:rPr lang="en-US" smtClean="0"/>
              <a:t>Termination of Hedge Accounting (64)</a:t>
            </a:r>
          </a:p>
          <a:p>
            <a:r>
              <a:rPr lang="en-US" smtClean="0"/>
              <a:t>Pension accounting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35DE-A871-4B58-BCC6-E211BF8FF1F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Projects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Fair value measurement</a:t>
            </a:r>
          </a:p>
          <a:p>
            <a:r>
              <a:rPr lang="en-US" smtClean="0"/>
              <a:t>Fiduciary responsibilities</a:t>
            </a:r>
          </a:p>
          <a:p>
            <a:r>
              <a:rPr lang="en-US" smtClean="0"/>
              <a:t>Electronic reporting</a:t>
            </a:r>
          </a:p>
          <a:p>
            <a:r>
              <a:rPr lang="en-US" smtClean="0"/>
              <a:t>Lease</a:t>
            </a:r>
          </a:p>
          <a:p>
            <a:r>
              <a:rPr lang="en-US" smtClean="0"/>
              <a:t>Reporting inconsistencies</a:t>
            </a:r>
          </a:p>
          <a:p>
            <a:r>
              <a:rPr lang="en-US" smtClean="0"/>
              <a:t>Revenue survey</a:t>
            </a:r>
          </a:p>
          <a:p>
            <a:r>
              <a:rPr lang="en-US" smtClean="0"/>
              <a:t>Defining an operating measure</a:t>
            </a:r>
          </a:p>
          <a:p>
            <a:r>
              <a:rPr lang="en-US" smtClean="0"/>
              <a:t>Agency transactions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C8DB-9412-4403-8888-58D2D37FD47F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/>
            </a:r>
            <a:br>
              <a:rPr smtClean="0"/>
            </a:br>
            <a:r>
              <a:t/>
            </a:r>
            <a:br/>
            <a:r>
              <a:rPr smtClean="0"/>
              <a:t/>
            </a:r>
            <a:br>
              <a:rPr smtClean="0"/>
            </a:br>
            <a:r>
              <a:rPr smtClean="0"/>
              <a:t>Questions</a:t>
            </a:r>
            <a:endParaRPr/>
          </a:p>
        </p:txBody>
      </p:sp>
      <p:sp>
        <p:nvSpPr>
          <p:cNvPr id="74754" name="Tex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F57ED-E1DD-42AE-828E-EA129E400030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H.R. 2146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Intent is to greatly improve the tracking of federal spending</a:t>
            </a:r>
          </a:p>
          <a:p>
            <a:r>
              <a:rPr lang="en-US" smtClean="0"/>
              <a:t>Would require recipients of Federal funds, as either Prime or Sub-recipient, to report various characteristics of the received grants</a:t>
            </a:r>
          </a:p>
          <a:p>
            <a:r>
              <a:rPr lang="en-US" smtClean="0"/>
              <a:t>Bill requires creation of a single collection platform for this information</a:t>
            </a:r>
          </a:p>
          <a:p>
            <a:r>
              <a:rPr lang="en-US" smtClean="0"/>
              <a:t>Very similar to ARRA required reporting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F0306-DAEE-4DBA-A177-1267760B077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H.R. 2146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At a minimum, the following will be required not less than every quarter: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Identification of recipient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Identification of executive agency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Identification of federal award and source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Amount of federal funds received, expended, or obligated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Detailed list of projects/activities for which funds were expended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Status as prime or sub-award, and any sub-awards issued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Additional information reasonably related to the receipt and use of Federal funds as the Board shall, by rule, require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B1F02-17B3-4DD9-A032-36936E1D2B4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H.R.2146</a:t>
            </a:r>
          </a:p>
        </p:txBody>
      </p:sp>
      <p:sp>
        <p:nvSpPr>
          <p:cNvPr id="51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Already approved by House Committee on Oversight and Government Reform</a:t>
            </a:r>
          </a:p>
          <a:p>
            <a:r>
              <a:rPr lang="en-US" smtClean="0"/>
              <a:t>Bill is very popular among lawmakers-they cite accountability, reduction of fraud, transparency</a:t>
            </a:r>
          </a:p>
          <a:p>
            <a:r>
              <a:rPr lang="en-US" smtClean="0"/>
              <a:t>Bill is unpopular among universities, who cite increased bureaucracy and cost</a:t>
            </a:r>
          </a:p>
          <a:p>
            <a:r>
              <a:rPr lang="en-US" smtClean="0"/>
              <a:t>Copy of bill can be found at:  </a:t>
            </a:r>
            <a:r>
              <a:rPr lang="en-US" smtClean="0">
                <a:hlinkClick r:id="rId4"/>
              </a:rPr>
              <a:t>http://oversight.house.gov/images/stories/Markups/Amendments/ISSA_043_xml.pdf</a:t>
            </a:r>
            <a:r>
              <a:rPr lang="en-US" smtClean="0"/>
              <a:t> or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D969B-C471-46E7-9159-820B6584601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400800" y="5448300"/>
          <a:ext cx="914400" cy="771525"/>
        </p:xfrm>
        <a:graphic>
          <a:graphicData uri="http://schemas.openxmlformats.org/presentationml/2006/ole">
            <p:oleObj spid="_x0000_s5125" name="Acrobat Document" showAsIcon="1" r:id="rId5" imgW="914400" imgH="771525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Advisory Draft – Voluntary Uncommitted Cost Sharing</a:t>
            </a:r>
            <a:endParaRPr lang="en-US" dirty="0"/>
          </a:p>
        </p:txBody>
      </p:sp>
      <p:sp>
        <p:nvSpPr>
          <p:cNvPr id="3686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E263F-9650-419F-9747-CEFE60BAE94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Advisory Draft-VUCS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958975"/>
            <a:ext cx="8229600" cy="4389438"/>
          </a:xfrm>
        </p:spPr>
        <p:txBody>
          <a:bodyPr/>
          <a:lstStyle/>
          <a:p>
            <a:r>
              <a:rPr lang="en-US" smtClean="0"/>
              <a:t>NACUBO is working on how VUCS should be treated for functional expense purposes</a:t>
            </a:r>
          </a:p>
          <a:p>
            <a:endParaRPr lang="en-US" smtClean="0"/>
          </a:p>
          <a:p>
            <a:r>
              <a:rPr lang="en-US" smtClean="0"/>
              <a:t>Guidance based on hypothetical question – can institutionally funded research effort (instruction, research, public service) be reported as VUCS if the activities are separately budgted?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89A1-5341-409F-B870-436695421C5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Advisory Draft-VUCS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958975"/>
            <a:ext cx="8229600" cy="4389438"/>
          </a:xfrm>
        </p:spPr>
        <p:txBody>
          <a:bodyPr/>
          <a:lstStyle/>
          <a:p>
            <a:r>
              <a:rPr lang="en-US" smtClean="0"/>
              <a:t>VUCS are effort or other costs incurred that are over and above the amount committed and budgeted for in a sponsored agreement</a:t>
            </a:r>
          </a:p>
          <a:p>
            <a:endParaRPr lang="en-US" smtClean="0"/>
          </a:p>
          <a:p>
            <a:r>
              <a:rPr lang="en-US" smtClean="0"/>
              <a:t>In essence, the institution is incurring costs related to a research project as cost sharing</a:t>
            </a:r>
          </a:p>
          <a:p>
            <a:endParaRPr lang="en-US" smtClean="0"/>
          </a:p>
          <a:p>
            <a:r>
              <a:rPr lang="en-US" smtClean="0"/>
              <a:t>OMB issued clarification in 2001 related to treatment of VUCS in F&amp;A calculation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7B3CD-9087-4E95-B01E-A2B0819235E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</TotalTime>
  <Words>1176</Words>
  <Application>Microsoft Office PowerPoint</Application>
  <PresentationFormat>On-screen Show (4:3)</PresentationFormat>
  <Paragraphs>201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Default Design</vt:lpstr>
      <vt:lpstr>Flow</vt:lpstr>
      <vt:lpstr>Acrobat Document</vt:lpstr>
      <vt:lpstr>Document</vt:lpstr>
      <vt:lpstr>Worksheet</vt:lpstr>
      <vt:lpstr> TASSCUBO Accounting Principles Committee  Summer Meeting July 25, 2011</vt:lpstr>
      <vt:lpstr>AGENDA</vt:lpstr>
      <vt:lpstr>H.R. 2146 – ARRA Type Reporting for All Federal Awards</vt:lpstr>
      <vt:lpstr>H.R. 2146</vt:lpstr>
      <vt:lpstr>H.R. 2146</vt:lpstr>
      <vt:lpstr>H.R.2146</vt:lpstr>
      <vt:lpstr>Advisory Draft – Voluntary Uncommitted Cost Sharing</vt:lpstr>
      <vt:lpstr>Advisory Draft-VUCS</vt:lpstr>
      <vt:lpstr>Advisory Draft-VUCS</vt:lpstr>
      <vt:lpstr>Advisory Draft-VUCS</vt:lpstr>
      <vt:lpstr>Advisory Draft-VUCS</vt:lpstr>
      <vt:lpstr>SAM Restricted Research Reporting Guidelines</vt:lpstr>
      <vt:lpstr>SAM – Review </vt:lpstr>
      <vt:lpstr>SAM – Advisory Committee</vt:lpstr>
      <vt:lpstr>SAM – Advisory Committee</vt:lpstr>
      <vt:lpstr>SAM – Advisory Committee</vt:lpstr>
      <vt:lpstr>3% Withholding Requirement – IRC 3402(t)</vt:lpstr>
      <vt:lpstr>IRC 3402(t)</vt:lpstr>
      <vt:lpstr>IRC 3402(t)</vt:lpstr>
      <vt:lpstr>IRC 3402(t)</vt:lpstr>
      <vt:lpstr>SEFA Checklist</vt:lpstr>
      <vt:lpstr>SEFA Checklist - Background</vt:lpstr>
      <vt:lpstr>SEFA Checklist</vt:lpstr>
      <vt:lpstr>GASB Update</vt:lpstr>
      <vt:lpstr>Statement 59</vt:lpstr>
      <vt:lpstr>Statement 60</vt:lpstr>
      <vt:lpstr>Statement 61</vt:lpstr>
      <vt:lpstr>Statement 62</vt:lpstr>
      <vt:lpstr>Other Issues</vt:lpstr>
      <vt:lpstr>Other Issues</vt:lpstr>
      <vt:lpstr>NACUBO APC Update</vt:lpstr>
      <vt:lpstr>APC Mission and Members</vt:lpstr>
      <vt:lpstr>Bi-annual meeting with GASB</vt:lpstr>
      <vt:lpstr>Reporting Changes/Concerns GASB</vt:lpstr>
      <vt:lpstr>Other Projects</vt:lpstr>
      <vt:lpstr>   Questions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Hatfield</dc:creator>
  <cp:lastModifiedBy>Cammi Derr</cp:lastModifiedBy>
  <cp:revision>677</cp:revision>
  <dcterms:created xsi:type="dcterms:W3CDTF">2004-09-09T15:25:59Z</dcterms:created>
  <dcterms:modified xsi:type="dcterms:W3CDTF">2011-08-12T13:56:24Z</dcterms:modified>
</cp:coreProperties>
</file>